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Arial Black" panose="020B0A04020102020204" pitchFamily="34" charset="0"/>
      <p:bold r:id="rId27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02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2792922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7593599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1743006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7259974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8839973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91496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49741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6273853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149904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652316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4224286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EF9B5-842B-4D3A-A0E9-D5B14A60AFAF}" type="datetimeFigureOut">
              <a:rPr lang="pt-BR" smtClean="0"/>
              <a:t>08/05/2026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423F-7C3A-425E-9623-CE00DFF38D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3495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004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88195" y="987731"/>
            <a:ext cx="6703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>
                <a:solidFill>
                  <a:srgbClr val="8F0217"/>
                </a:solidFill>
                <a:latin typeface="Arial Black" panose="020B0A04020102020204" pitchFamily="34" charset="0"/>
              </a:rPr>
              <a:t>TRIBUTAÇÃO PESSOA JURÍDICA </a:t>
            </a:r>
            <a:endParaRPr lang="pt-BR" sz="3600" b="1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88133"/>
              </p:ext>
            </p:extLst>
          </p:nvPr>
        </p:nvGraphicFramePr>
        <p:xfrm>
          <a:off x="288194" y="1655065"/>
          <a:ext cx="6844126" cy="45079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2063">
                  <a:extLst>
                    <a:ext uri="{9D8B030D-6E8A-4147-A177-3AD203B41FA5}">
                      <a16:colId xmlns:a16="http://schemas.microsoft.com/office/drawing/2014/main" val="3090062315"/>
                    </a:ext>
                  </a:extLst>
                </a:gridCol>
                <a:gridCol w="3422063">
                  <a:extLst>
                    <a:ext uri="{9D8B030D-6E8A-4147-A177-3AD203B41FA5}">
                      <a16:colId xmlns:a16="http://schemas.microsoft.com/office/drawing/2014/main" val="3116928901"/>
                    </a:ext>
                  </a:extLst>
                </a:gridCol>
              </a:tblGrid>
              <a:tr h="10204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pt-BR" sz="2400" dirty="0">
                          <a:effectLst/>
                          <a:latin typeface="Arial Black" panose="020B0A04020102020204" pitchFamily="34" charset="0"/>
                        </a:rPr>
                        <a:t>Regime</a:t>
                      </a:r>
                      <a:endParaRPr lang="pt-BR" sz="32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T="73025" marB="73025" anchor="ctr">
                    <a:lnL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02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pt-BR" sz="2400" dirty="0">
                          <a:effectLst/>
                          <a:latin typeface="Arial Black" panose="020B0A04020102020204" pitchFamily="34" charset="0"/>
                        </a:rPr>
                        <a:t>Vantagens no Agronegócio</a:t>
                      </a:r>
                      <a:endParaRPr lang="pt-BR" sz="32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T="73025" marB="7302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02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7335344"/>
                  </a:ext>
                </a:extLst>
              </a:tr>
              <a:tr h="1237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2800" dirty="0">
                          <a:solidFill>
                            <a:srgbClr val="8F021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Lucro Real</a:t>
                      </a:r>
                      <a:endParaRPr lang="pt-BR" sz="3600" dirty="0">
                        <a:solidFill>
                          <a:srgbClr val="8F0217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73025" marB="73025" anchor="ctr">
                    <a:lnL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20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Compensação de prejuízos fiscais sem a trava dos 30% (exclusividade do agro).</a:t>
                      </a:r>
                      <a:endParaRPr lang="pt-BR" sz="28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73025" marB="730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02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778253"/>
                  </a:ext>
                </a:extLst>
              </a:tr>
              <a:tr h="1237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2800" dirty="0">
                          <a:solidFill>
                            <a:srgbClr val="8F021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Lucro </a:t>
                      </a:r>
                      <a:r>
                        <a:rPr lang="pt-BR" sz="2800" dirty="0" smtClean="0">
                          <a:solidFill>
                            <a:srgbClr val="8F021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Presumido</a:t>
                      </a:r>
                    </a:p>
                  </a:txBody>
                  <a:tcPr marT="73025" marB="73025" anchor="ctr">
                    <a:lnL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20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Alíquota de presunção de 8% (IRPJ) e 12% (CSLL) sobre a receita bruta.</a:t>
                      </a:r>
                      <a:endParaRPr lang="pt-BR" sz="28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73025" marB="730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02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256727"/>
                  </a:ext>
                </a:extLst>
              </a:tr>
              <a:tr h="10120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2800" dirty="0" smtClean="0">
                          <a:solidFill>
                            <a:srgbClr val="8F021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Simples </a:t>
                      </a:r>
                      <a:r>
                        <a:rPr lang="pt-BR" sz="2800" b="1" dirty="0" smtClean="0">
                          <a:solidFill>
                            <a:srgbClr val="8F021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Nacional</a:t>
                      </a:r>
                    </a:p>
                  </a:txBody>
                  <a:tcPr marT="73025" marB="73025" anchor="ctr">
                    <a:lnL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Menos Vantajoso</a:t>
                      </a:r>
                      <a:endParaRPr lang="pt-BR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73025" marB="730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02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02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319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055097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60540" y="503587"/>
            <a:ext cx="4976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PIS/COFINS E INSUMOS </a:t>
            </a:r>
            <a:endParaRPr lang="pt-BR" sz="2800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60540" y="1026807"/>
            <a:ext cx="11415643" cy="1618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setor conta com regimes de suspensão de PIS/COFINS na venda de diversos insumos e produtos in natura. Para agroindústrias, destaca-se a relevância do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Crédito Presumido</a:t>
            </a: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que visa desonerar a cadeia produtiva e incentivar as exportações, permitindo a manutenção de créditos mesmo em operações não tributadas.</a:t>
            </a:r>
          </a:p>
        </p:txBody>
      </p:sp>
    </p:spTree>
    <p:extLst>
      <p:ext uri="{BB962C8B-B14F-4D97-AF65-F5344CB8AC3E}">
        <p14:creationId xmlns:p14="http://schemas.microsoft.com/office/powerpoint/2010/main" val="3411634932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Arredondado 4"/>
          <p:cNvSpPr/>
          <p:nvPr/>
        </p:nvSpPr>
        <p:spPr>
          <a:xfrm>
            <a:off x="220337" y="2830577"/>
            <a:ext cx="6962661" cy="2765992"/>
          </a:xfrm>
          <a:prstGeom prst="roundRect">
            <a:avLst/>
          </a:prstGeom>
          <a:solidFill>
            <a:srgbClr val="8F0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339009" y="699437"/>
            <a:ext cx="31776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FUNRURAL </a:t>
            </a:r>
            <a:endParaRPr lang="pt-BR" sz="3600" b="1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39009" y="1345768"/>
            <a:ext cx="49380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contribuição previdenciária rural pode ser optada anualmente em janeiro:</a:t>
            </a:r>
            <a:endParaRPr lang="pt-B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493247" y="3047869"/>
            <a:ext cx="6205010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Sobre a Comercialização: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1,63% 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 Pessoa Física e </a:t>
            </a:r>
            <a:r>
              <a:rPr lang="pt-BR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2,23% 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 Pessoa Jurídica.</a:t>
            </a:r>
          </a:p>
          <a:p>
            <a:pPr marL="342900" indent="-342900"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Sobre a Folha de Pagamento: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Segue as alíquotas normais de folha (20% CPP + RAT + Terceiros). O planejamento tributário deve comparar o volume de vendas versus o custo da folha salarial.</a:t>
            </a:r>
          </a:p>
        </p:txBody>
      </p:sp>
    </p:spTree>
    <p:extLst>
      <p:ext uri="{BB962C8B-B14F-4D97-AF65-F5344CB8AC3E}">
        <p14:creationId xmlns:p14="http://schemas.microsoft.com/office/powerpoint/2010/main" val="5065408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89353" y="512150"/>
            <a:ext cx="5135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ITR E GESTÃO TERRITORIAL:</a:t>
            </a:r>
            <a:endParaRPr lang="pt-BR" sz="2400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89353" y="1061950"/>
            <a:ext cx="11034290" cy="1618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Imposto Territorial Rural incide sobre o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Valor da Terra Nua (VTN)</a:t>
            </a:r>
            <a:r>
              <a:rPr lang="pt-BR" sz="22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São isentas de tributação as áreas de Preservação Permanente (APP), Reserva Legal e áreas de interesse ecológico. Para garantir a isenção, é obrigatória a entrega do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Ato de Declaração Ambiental (ADA)</a:t>
            </a: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junto ao IBAMA.</a:t>
            </a:r>
          </a:p>
        </p:txBody>
      </p:sp>
    </p:spTree>
    <p:extLst>
      <p:ext uri="{BB962C8B-B14F-4D97-AF65-F5344CB8AC3E}">
        <p14:creationId xmlns:p14="http://schemas.microsoft.com/office/powerpoint/2010/main" val="3619953199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575173" y="1074011"/>
            <a:ext cx="4122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HOLDING RURAL E PROTEÇÃO:</a:t>
            </a:r>
            <a:endParaRPr lang="pt-BR" sz="2400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575173" y="2063632"/>
            <a:ext cx="5071432" cy="4038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Holding Rural visa a centralização patrimonial e a eficiência tributária. Enquanto na Pessoa Física a tributação de arrendamentos e locações pode chegar a </a:t>
            </a:r>
            <a:r>
              <a:rPr lang="pt-BR" sz="25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27,5%</a:t>
            </a:r>
            <a:r>
              <a:rPr lang="pt-BR" sz="2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na Pessoa Jurídica (Holding) essa carga pode ser reduzida </a:t>
            </a:r>
            <a:r>
              <a:rPr lang="pt-BR" sz="2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significativamente, </a:t>
            </a:r>
            <a:r>
              <a:rPr lang="pt-BR" sz="2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além de proteger o patrimônio contra riscos operacionais.</a:t>
            </a:r>
          </a:p>
        </p:txBody>
      </p:sp>
    </p:spTree>
    <p:extLst>
      <p:ext uri="{BB962C8B-B14F-4D97-AF65-F5344CB8AC3E}">
        <p14:creationId xmlns:p14="http://schemas.microsoft.com/office/powerpoint/2010/main" val="2904387505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46875" y="1073545"/>
            <a:ext cx="485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SUCESSÃO FAMILIAR:</a:t>
            </a:r>
            <a:endParaRPr lang="pt-BR" sz="2800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46874" y="1727147"/>
            <a:ext cx="4853087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</a:rPr>
              <a:t>A sucessão deve ser planejada para evitar a fragmentação da terra e conflitos familiares. O uso de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</a:rPr>
              <a:t>cláusulas de usufruto vitalício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</a:rPr>
              <a:t> e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</a:rPr>
              <a:t>reversão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</a:rPr>
              <a:t> permite que os fundadores mantenham o controle e a renda, enquanto profissionalizam a transição gerencial para os herdeiros, reduzindo custos com inventários.</a:t>
            </a:r>
          </a:p>
        </p:txBody>
      </p:sp>
    </p:spTree>
    <p:extLst>
      <p:ext uri="{BB962C8B-B14F-4D97-AF65-F5344CB8AC3E}">
        <p14:creationId xmlns:p14="http://schemas.microsoft.com/office/powerpoint/2010/main" val="2827562891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483" y="535445"/>
            <a:ext cx="6373861" cy="5586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8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TENDÊNCIAS ESG E CARBONO:</a:t>
            </a:r>
          </a:p>
        </p:txBody>
      </p:sp>
      <p:sp>
        <p:nvSpPr>
          <p:cNvPr id="3" name="Retângulo 2"/>
          <p:cNvSpPr/>
          <p:nvPr/>
        </p:nvSpPr>
        <p:spPr>
          <a:xfrm>
            <a:off x="539483" y="1126528"/>
            <a:ext cx="11039245" cy="1618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agronegócio moderno é pautado pelo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ESG (Environmental, Social, </a:t>
            </a:r>
            <a:r>
              <a:rPr lang="pt-BR" sz="2200" b="1" dirty="0" err="1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200" b="1" dirty="0" err="1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Governance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pt-BR" sz="22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Práticas sustentáveis são agora pré-requisito para acesso a linhas de crédito bancário com juros reduzidos. Além disso, surge o mercado de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Créditos de Carbono</a:t>
            </a:r>
            <a:r>
              <a:rPr lang="pt-BR" sz="22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como uma nova fonte de receita para produtores que comprovam a captura de gases de efeito estufa.</a:t>
            </a:r>
          </a:p>
        </p:txBody>
      </p:sp>
    </p:spTree>
    <p:extLst>
      <p:ext uri="{BB962C8B-B14F-4D97-AF65-F5344CB8AC3E}">
        <p14:creationId xmlns:p14="http://schemas.microsoft.com/office/powerpoint/2010/main" val="3122188009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91681" y="876965"/>
            <a:ext cx="503963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800" b="1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REFORMA TRIBUTÁRIA - IBS/CBS:</a:t>
            </a:r>
          </a:p>
        </p:txBody>
      </p:sp>
      <p:sp>
        <p:nvSpPr>
          <p:cNvPr id="3" name="Retângulo 2"/>
          <p:cNvSpPr/>
          <p:nvPr/>
        </p:nvSpPr>
        <p:spPr>
          <a:xfrm>
            <a:off x="391681" y="2063541"/>
            <a:ext cx="4984550" cy="359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transição para o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IBS (Imposto sobre Bens e Serviços)</a:t>
            </a:r>
            <a:r>
              <a:rPr lang="pt-BR" sz="22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CBS (Contribuição sobre Bens e Serviços)</a:t>
            </a:r>
            <a:r>
              <a:rPr lang="pt-BR" sz="22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trará impactos profundos. O setor aguarda a definição das alíquotas reduzidas para insumos agropecuários e a manutenção da desoneração das exportações, essencial para a competitividade do Brasil no exterior.</a:t>
            </a:r>
          </a:p>
        </p:txBody>
      </p:sp>
    </p:spTree>
    <p:extLst>
      <p:ext uri="{BB962C8B-B14F-4D97-AF65-F5344CB8AC3E}">
        <p14:creationId xmlns:p14="http://schemas.microsoft.com/office/powerpoint/2010/main" val="189954349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344201" y="810864"/>
            <a:ext cx="5039634" cy="691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pt-BR" sz="3600" b="1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REFERÊNCIAS:</a:t>
            </a:r>
          </a:p>
        </p:txBody>
      </p:sp>
      <p:sp>
        <p:nvSpPr>
          <p:cNvPr id="4" name="Retângulo Arredondado 3"/>
          <p:cNvSpPr/>
          <p:nvPr/>
        </p:nvSpPr>
        <p:spPr>
          <a:xfrm>
            <a:off x="1999869" y="3928492"/>
            <a:ext cx="7973568" cy="1172335"/>
          </a:xfrm>
          <a:prstGeom prst="roundRect">
            <a:avLst/>
          </a:prstGeom>
          <a:solidFill>
            <a:srgbClr val="8F0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1597533" y="4051599"/>
            <a:ext cx="8610600" cy="916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</a:rPr>
              <a:t>O agronegócio é o motor do Brasil. Seja o estrategista que guia essa potência.</a:t>
            </a:r>
            <a:endParaRPr lang="pt-BR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6396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97852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Arredondado 5"/>
          <p:cNvSpPr/>
          <p:nvPr/>
        </p:nvSpPr>
        <p:spPr>
          <a:xfrm>
            <a:off x="2445746" y="3885029"/>
            <a:ext cx="9485522" cy="2196282"/>
          </a:xfrm>
          <a:prstGeom prst="roundRect">
            <a:avLst/>
          </a:prstGeom>
          <a:solidFill>
            <a:srgbClr val="8F0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5097665" y="1103250"/>
            <a:ext cx="5164234" cy="508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5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CONCEITO E IMPORTÂNCIA:</a:t>
            </a:r>
          </a:p>
        </p:txBody>
      </p:sp>
      <p:sp>
        <p:nvSpPr>
          <p:cNvPr id="3" name="Retângulo 2"/>
          <p:cNvSpPr/>
          <p:nvPr/>
        </p:nvSpPr>
        <p:spPr>
          <a:xfrm>
            <a:off x="5063218" y="1611851"/>
            <a:ext cx="68680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contabilidade rural é o ramo aplicado especificamente às atividades do setor primário. Segundo </a:t>
            </a:r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Marion (2020)</a:t>
            </a:r>
            <a:r>
              <a:rPr lang="pt-BR" sz="24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sua missão é registrar todos os fatos ocorridos no patrimônio da entidade rural, fornecendo informações para controle e planejamento.</a:t>
            </a: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673425" y="4016361"/>
            <a:ext cx="91036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Crepaldi</a:t>
            </a:r>
            <a:r>
              <a:rPr lang="pt-BR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(2019) </a:t>
            </a:r>
            <a:r>
              <a:rPr lang="pt-BR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enfatiza que ela deve ser um instrumento estratégico de gestão, superando a visão de mera obrigação fiscal. A transição da contabilidade puramente fiscal para a gerencial é o que permite ao produtor rural a sobrevivência em um mercado globalizado e competitivo</a:t>
            </a:r>
          </a:p>
        </p:txBody>
      </p:sp>
    </p:spTree>
    <p:extLst>
      <p:ext uri="{BB962C8B-B14F-4D97-AF65-F5344CB8AC3E}">
        <p14:creationId xmlns:p14="http://schemas.microsoft.com/office/powerpoint/2010/main" val="9988442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36993" y="478628"/>
            <a:ext cx="5834931" cy="508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5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PARTICULARIDADES DO SETOR:</a:t>
            </a:r>
          </a:p>
        </p:txBody>
      </p:sp>
      <p:sp>
        <p:nvSpPr>
          <p:cNvPr id="5" name="Retângulo 4"/>
          <p:cNvSpPr/>
          <p:nvPr/>
        </p:nvSpPr>
        <p:spPr>
          <a:xfrm>
            <a:off x="336993" y="1064347"/>
            <a:ext cx="6482447" cy="4893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pt-BR" sz="21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1.Sazonalidade: </a:t>
            </a:r>
            <a:r>
              <a:rPr lang="pt-BR" sz="2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Produção e receitas concentradas em períodos específicos do ano.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BR" sz="21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2.Dependência Climática:</a:t>
            </a:r>
            <a:r>
              <a:rPr lang="pt-BR" sz="2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Fatores externos incontroláveis que afetam diretamente o resultado e o reconhecimento de perdas.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BR" sz="21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3.Ciclos Biológicos: </a:t>
            </a:r>
            <a:r>
              <a:rPr lang="pt-BR" sz="2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tempo de crescimento de plantas e animais dita o regime de competência e a avaliação de ativos.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BR" sz="21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4.Imobilização em Terra: </a:t>
            </a:r>
            <a:r>
              <a:rPr lang="pt-BR" sz="2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terra é o principal ativo, não sofre depreciação e possui valorização constante.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BR" sz="21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5.Diversidade de Atividades:</a:t>
            </a:r>
            <a:r>
              <a:rPr lang="pt-BR" sz="2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Integração frequente entre lavoura, pecuária e beneficiamento no mesmo estabelecimento.</a:t>
            </a:r>
          </a:p>
        </p:txBody>
      </p:sp>
    </p:spTree>
    <p:extLst>
      <p:ext uri="{BB962C8B-B14F-4D97-AF65-F5344CB8AC3E}">
        <p14:creationId xmlns:p14="http://schemas.microsoft.com/office/powerpoint/2010/main" val="3992314694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Arredondado 5"/>
          <p:cNvSpPr/>
          <p:nvPr/>
        </p:nvSpPr>
        <p:spPr>
          <a:xfrm>
            <a:off x="936434" y="2358363"/>
            <a:ext cx="10785513" cy="957713"/>
          </a:xfrm>
          <a:prstGeom prst="roundRect">
            <a:avLst/>
          </a:prstGeom>
          <a:solidFill>
            <a:srgbClr val="8F0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356956" y="477963"/>
            <a:ext cx="4682949" cy="508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5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OBJETIVOS GERENCIAIS:</a:t>
            </a:r>
          </a:p>
        </p:txBody>
      </p:sp>
      <p:sp>
        <p:nvSpPr>
          <p:cNvPr id="5" name="Retângulo 4"/>
          <p:cNvSpPr/>
          <p:nvPr/>
        </p:nvSpPr>
        <p:spPr>
          <a:xfrm>
            <a:off x="356956" y="986564"/>
            <a:ext cx="11364991" cy="1229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 objetivos centrais são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orientar as operações agrícolas e pecuárias</a:t>
            </a: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medir o desempenho econômico-financeiro</a:t>
            </a: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pt-BR" sz="2200" b="1" dirty="0">
                <a:solidFill>
                  <a:srgbClr val="8F02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controlar as variações patrimoniais. </a:t>
            </a:r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contabilidade deve permitir ao administrador detectar desperdícios e planejar a expansão.</a:t>
            </a:r>
          </a:p>
        </p:txBody>
      </p:sp>
      <p:sp>
        <p:nvSpPr>
          <p:cNvPr id="3" name="Retângulo 2"/>
          <p:cNvSpPr/>
          <p:nvPr/>
        </p:nvSpPr>
        <p:spPr>
          <a:xfrm>
            <a:off x="1057618" y="2398883"/>
            <a:ext cx="1051008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Ponto-Chave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A separação indispensável entre as finanças pessoais e as da atividade rural </a:t>
            </a: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(Princípio da Entidade)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é a base para qualquer planejamento tributário ou análise gerencial eficiente.</a:t>
            </a:r>
          </a:p>
        </p:txBody>
      </p:sp>
    </p:spTree>
    <p:extLst>
      <p:ext uri="{BB962C8B-B14F-4D97-AF65-F5344CB8AC3E}">
        <p14:creationId xmlns:p14="http://schemas.microsoft.com/office/powerpoint/2010/main" val="1873657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Arredondado 5"/>
          <p:cNvSpPr/>
          <p:nvPr/>
        </p:nvSpPr>
        <p:spPr>
          <a:xfrm>
            <a:off x="4131324" y="4428781"/>
            <a:ext cx="7932146" cy="2214390"/>
          </a:xfrm>
          <a:prstGeom prst="roundRect">
            <a:avLst/>
          </a:prstGeom>
          <a:solidFill>
            <a:srgbClr val="8F0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5313173" y="645612"/>
            <a:ext cx="4110745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5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ATIVOS BIOLÓGICOS E O CPC 29:</a:t>
            </a:r>
          </a:p>
        </p:txBody>
      </p:sp>
      <p:sp>
        <p:nvSpPr>
          <p:cNvPr id="7" name="Retângulo 6"/>
          <p:cNvSpPr/>
          <p:nvPr/>
        </p:nvSpPr>
        <p:spPr>
          <a:xfrm>
            <a:off x="5313173" y="1702682"/>
            <a:ext cx="6878827" cy="2127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3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Definições:</a:t>
            </a:r>
            <a:r>
              <a:rPr lang="pt-BR" sz="23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Ativo Biológico é o animal ou planta vivos. Produto Agrícola é o produto colhido do ativo biológico.</a:t>
            </a:r>
            <a:br>
              <a:rPr lang="pt-BR" sz="2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23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Mensuração:</a:t>
            </a:r>
            <a:r>
              <a:rPr lang="pt-BR" sz="23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acordo com o </a:t>
            </a:r>
            <a:r>
              <a:rPr lang="pt-BR" sz="23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CPC 29</a:t>
            </a:r>
            <a:r>
              <a:rPr lang="pt-BR" sz="23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BR" sz="2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os ativos biológicos devem ser mensurados ao </a:t>
            </a:r>
            <a:r>
              <a:rPr lang="pt-BR" sz="23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Valor Justo</a:t>
            </a:r>
            <a:r>
              <a:rPr lang="pt-BR" sz="2300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menos as despesas de venda.</a:t>
            </a:r>
          </a:p>
        </p:txBody>
      </p:sp>
      <p:sp>
        <p:nvSpPr>
          <p:cNvPr id="8" name="Retângulo 7"/>
          <p:cNvSpPr/>
          <p:nvPr/>
        </p:nvSpPr>
        <p:spPr>
          <a:xfrm>
            <a:off x="5313173" y="3910067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800" b="1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CLASSIFICAÇÃO:</a:t>
            </a:r>
            <a:r>
              <a:rPr lang="pt-BR" sz="28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pt-BR" sz="28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pt-BR" sz="2800" dirty="0">
              <a:solidFill>
                <a:srgbClr val="8F0217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4357170" y="4556951"/>
            <a:ext cx="7480454" cy="18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Ativos Consumíveis:</a:t>
            </a:r>
            <a:r>
              <a:rPr lang="pt-BR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Destinados ao abate ou colheita (</a:t>
            </a:r>
            <a:r>
              <a:rPr lang="pt-BR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</a:t>
            </a:r>
            <a:r>
              <a:rPr lang="pt-BR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soja, gado de corte).</a:t>
            </a:r>
          </a:p>
          <a:p>
            <a:pPr marL="285750" indent="-285750"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Ativos de Produção:</a:t>
            </a:r>
            <a:r>
              <a:rPr lang="pt-BR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Atuam como produtores de novos ativos (</a:t>
            </a:r>
            <a:r>
              <a:rPr lang="pt-BR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</a:t>
            </a:r>
            <a:r>
              <a:rPr lang="pt-BR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vacas leiteiras, plantas portadoras).</a:t>
            </a:r>
          </a:p>
        </p:txBody>
      </p:sp>
    </p:spTree>
    <p:extLst>
      <p:ext uri="{BB962C8B-B14F-4D97-AF65-F5344CB8AC3E}">
        <p14:creationId xmlns:p14="http://schemas.microsoft.com/office/powerpoint/2010/main" val="2317188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55582" y="724382"/>
            <a:ext cx="603607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800" b="1" dirty="0">
                <a:solidFill>
                  <a:srgbClr val="8F0217"/>
                </a:solidFill>
                <a:latin typeface="Arial Black" panose="020B0A04020102020204" pitchFamily="34" charset="0"/>
              </a:rPr>
              <a:t>CULTURAS TEMPORÁRIAS E PERMANENTES:</a:t>
            </a:r>
            <a:endParaRPr lang="pt-BR" sz="2800" b="1" dirty="0">
              <a:solidFill>
                <a:srgbClr val="8F0217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55582" y="1932342"/>
            <a:ext cx="58909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Culturas Temporárias:</a:t>
            </a:r>
            <a:r>
              <a:rPr lang="pt-BR" sz="2400" dirty="0">
                <a:solidFill>
                  <a:srgbClr val="8F02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Ciclo curto, com colheita em até um ano (soja, milho). Os custos são acumulados no Ativo Circulante até a colheita.</a:t>
            </a:r>
          </a:p>
          <a:p>
            <a:pPr algn="just"/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Culturas Permanentes:</a:t>
            </a:r>
            <a:r>
              <a:rPr lang="pt-BR" sz="2400" dirty="0">
                <a:solidFill>
                  <a:srgbClr val="8F02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Ciclo longo, com mais de uma colheita (café, laranja). Os custos de formação são imobilizados (Plantas Portadoras) e, após a maturidade, sofrem exaustão ao longo de sua vida útil econômica.</a:t>
            </a:r>
          </a:p>
        </p:txBody>
      </p:sp>
    </p:spTree>
    <p:extLst>
      <p:ext uri="{BB962C8B-B14F-4D97-AF65-F5344CB8AC3E}">
        <p14:creationId xmlns:p14="http://schemas.microsoft.com/office/powerpoint/2010/main" val="1756895100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Arredondado 7"/>
          <p:cNvSpPr/>
          <p:nvPr/>
        </p:nvSpPr>
        <p:spPr>
          <a:xfrm>
            <a:off x="5012675" y="3493293"/>
            <a:ext cx="6510968" cy="3127843"/>
          </a:xfrm>
          <a:prstGeom prst="roundRect">
            <a:avLst/>
          </a:prstGeom>
          <a:solidFill>
            <a:srgbClr val="8F0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6144909" y="924731"/>
            <a:ext cx="511432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800" dirty="0">
                <a:solidFill>
                  <a:srgbClr val="8F0217"/>
                </a:solidFill>
                <a:latin typeface="Arial Black" panose="020B0A04020102020204" pitchFamily="34" charset="0"/>
              </a:rPr>
              <a:t>ENGENHARIA DE CUSTOS E EXAUSTÃO </a:t>
            </a:r>
            <a:endParaRPr lang="pt-BR" sz="2800" b="1" dirty="0">
              <a:solidFill>
                <a:srgbClr val="8F0217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6144909" y="2021367"/>
            <a:ext cx="58855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gestão de custos exige a segregação entre </a:t>
            </a:r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custos diretos</a:t>
            </a:r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(insumos, sementes) </a:t>
            </a:r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 indiretos </a:t>
            </a:r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(seguro, manutenção).</a:t>
            </a: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267605" y="3599834"/>
            <a:ext cx="57587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Depreciação: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Aplicada a máquinas, tratores e benfeitorias.</a:t>
            </a:r>
          </a:p>
          <a:p>
            <a:pPr marL="285750" indent="-285750"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Exaustão: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Aplicada ao esgotamento das culturas permanentes.</a:t>
            </a:r>
          </a:p>
          <a:p>
            <a:pPr marL="285750" indent="-285750"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Nota Técnica: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terra, por ser um recurso natural que não se esgota pelo uso agrícola, </a:t>
            </a: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não é objeto de depreciação ou exaustão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15502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Arredondado 4"/>
          <p:cNvSpPr/>
          <p:nvPr/>
        </p:nvSpPr>
        <p:spPr>
          <a:xfrm>
            <a:off x="209320" y="1723844"/>
            <a:ext cx="11777031" cy="1338845"/>
          </a:xfrm>
          <a:prstGeom prst="roundRect">
            <a:avLst/>
          </a:prstGeom>
          <a:solidFill>
            <a:srgbClr val="8F0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464171" y="615849"/>
            <a:ext cx="8123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TRIBUTAÇÃO PESSOA FÍSICA - OPÇÕES </a:t>
            </a:r>
            <a:endParaRPr lang="pt-BR" sz="2800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64171" y="1811979"/>
            <a:ext cx="11301843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Resultado Real: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Receitas menos despesas e investimentos integralmente dedutíveis (Regime de Caixa).</a:t>
            </a:r>
            <a:b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Arbitramento: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Base de cálculo fixada em </a:t>
            </a:r>
            <a:r>
              <a:rPr lang="pt-B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20% da Receita Bruta</a:t>
            </a:r>
            <a:r>
              <a:rPr lang="pt-BR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sem direito a deduções de despesas ou prejuízos de anos anteriores.</a:t>
            </a:r>
          </a:p>
        </p:txBody>
      </p:sp>
      <p:sp>
        <p:nvSpPr>
          <p:cNvPr id="4" name="Retângulo 3"/>
          <p:cNvSpPr/>
          <p:nvPr/>
        </p:nvSpPr>
        <p:spPr>
          <a:xfrm>
            <a:off x="464171" y="1138854"/>
            <a:ext cx="11026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produtor rural PF pode optar por duas formas de apuração no Imposto de Renda: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905201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14522" y="525023"/>
            <a:ext cx="55093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8F0217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LCDPR - COMPLIANCE DIGITAL </a:t>
            </a:r>
            <a:endParaRPr lang="pt-BR" sz="2400" dirty="0">
              <a:solidFill>
                <a:srgbClr val="8F021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14522" y="1059840"/>
            <a:ext cx="115001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Livro Caixa Digital do Produtor Rural (LCDPR)</a:t>
            </a:r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instituído pela </a:t>
            </a:r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RFB nº 1.848/2018</a:t>
            </a:r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é obrigatório para produtores com receita bruta superior a </a:t>
            </a:r>
            <a:r>
              <a:rPr lang="pt-BR" sz="2400" b="1" dirty="0">
                <a:solidFill>
                  <a:srgbClr val="8F02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R$ 4.800.000,00</a:t>
            </a:r>
            <a:r>
              <a:rPr lang="pt-B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O arquivo exige o detalhamento de todas as contas bancárias e o fluxo de caixa, permitindo o cruzamento automático com a E-Financeira.</a:t>
            </a: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263153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1034</Words>
  <Application>Microsoft Office PowerPoint</Application>
  <PresentationFormat>Widescreen</PresentationFormat>
  <Paragraphs>57</Paragraphs>
  <Slides>19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Arial Black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Auricélio</dc:creator>
  <cp:lastModifiedBy>Auricélio</cp:lastModifiedBy>
  <cp:revision>28</cp:revision>
  <dcterms:created xsi:type="dcterms:W3CDTF">2026-05-05T12:36:33Z</dcterms:created>
  <dcterms:modified xsi:type="dcterms:W3CDTF">2026-05-08T12:02:33Z</dcterms:modified>
</cp:coreProperties>
</file>